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2" r:id="rId13"/>
    <p:sldId id="271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B37DA-E59D-408C-8F8C-7A5A56AAD89B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6C66A-F01A-46D4-A3D2-C3A884355C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6583B4A-A714-4B63-B3D7-4E6DC69E224E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A5618DB-2131-479E-82B9-8A21686FC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3B4A-A714-4B63-B3D7-4E6DC69E224E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618DB-2131-479E-82B9-8A21686FC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3B4A-A714-4B63-B3D7-4E6DC69E224E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618DB-2131-479E-82B9-8A21686FC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583B4A-A714-4B63-B3D7-4E6DC69E224E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5618DB-2131-479E-82B9-8A21686FC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6583B4A-A714-4B63-B3D7-4E6DC69E224E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A5618DB-2131-479E-82B9-8A21686FC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3B4A-A714-4B63-B3D7-4E6DC69E224E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618DB-2131-479E-82B9-8A21686FC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3B4A-A714-4B63-B3D7-4E6DC69E224E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618DB-2131-479E-82B9-8A21686FC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583B4A-A714-4B63-B3D7-4E6DC69E224E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5618DB-2131-479E-82B9-8A21686FC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3B4A-A714-4B63-B3D7-4E6DC69E224E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618DB-2131-479E-82B9-8A21686FC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583B4A-A714-4B63-B3D7-4E6DC69E224E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5618DB-2131-479E-82B9-8A21686FC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583B4A-A714-4B63-B3D7-4E6DC69E224E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5618DB-2131-479E-82B9-8A21686FC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583B4A-A714-4B63-B3D7-4E6DC69E224E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A5618DB-2131-479E-82B9-8A21686FC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395536" y="764704"/>
            <a:ext cx="8219256" cy="487375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400" b="1" cap="all" dirty="0" smtClean="0">
                <a:solidFill>
                  <a:srgbClr val="002060"/>
                </a:solidFill>
              </a:rPr>
              <a:t>Исследовательские университеты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cap="all" dirty="0" smtClean="0">
                <a:solidFill>
                  <a:srgbClr val="002060"/>
                </a:solidFill>
              </a:rPr>
              <a:t>ХХ</a:t>
            </a:r>
            <a:r>
              <a:rPr lang="en-US" sz="4400" b="1" cap="all" dirty="0" smtClean="0">
                <a:solidFill>
                  <a:srgbClr val="002060"/>
                </a:solidFill>
              </a:rPr>
              <a:t>I</a:t>
            </a:r>
            <a:r>
              <a:rPr lang="ru-RU" sz="4400" b="1" cap="all" dirty="0" smtClean="0">
                <a:solidFill>
                  <a:srgbClr val="002060"/>
                </a:solidFill>
              </a:rPr>
              <a:t> века</a:t>
            </a:r>
            <a:endParaRPr lang="ru-RU" sz="4400" b="1" cap="all" dirty="0">
              <a:solidFill>
                <a:srgbClr val="00206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933057"/>
            <a:ext cx="2329183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139952" y="4221088"/>
            <a:ext cx="38518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Калдыбаев </a:t>
            </a:r>
            <a:r>
              <a:rPr lang="ru-RU" sz="2400" dirty="0" err="1">
                <a:solidFill>
                  <a:srgbClr val="FF0000"/>
                </a:solidFill>
              </a:rPr>
              <a:t>Салидин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Кадыркулович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measurementk@mail.ru</a:t>
            </a:r>
          </a:p>
        </p:txBody>
      </p:sp>
    </p:spTree>
    <p:extLst>
      <p:ext uri="{BB962C8B-B14F-4D97-AF65-F5344CB8AC3E}">
        <p14:creationId xmlns:p14="http://schemas.microsoft.com/office/powerpoint/2010/main" xmlns="" val="110547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3813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Исследовательские университеты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7128792" cy="4680520"/>
          </a:xfrm>
        </p:spPr>
        <p:txBody>
          <a:bodyPr>
            <a:normAutofit fontScale="47500" lnSpcReduction="20000"/>
          </a:bodyPr>
          <a:lstStyle/>
          <a:p>
            <a:pPr marL="0" indent="0">
              <a:spcBef>
                <a:spcPts val="0"/>
              </a:spcBef>
              <a:spcAft>
                <a:spcPts val="1400"/>
              </a:spcAft>
              <a:buNone/>
            </a:pPr>
            <a:r>
              <a:rPr lang="ru-RU" sz="4400" dirty="0"/>
              <a:t>Ключевые характеристики исследовательских университетов:</a:t>
            </a:r>
          </a:p>
          <a:p>
            <a:pPr lvl="0">
              <a:spcBef>
                <a:spcPts val="0"/>
              </a:spcBef>
              <a:spcAft>
                <a:spcPts val="1400"/>
              </a:spcAft>
            </a:pPr>
            <a:r>
              <a:rPr lang="ru-RU" sz="4400" dirty="0"/>
              <a:t>Проведение фундаментальных и прикладных исследований</a:t>
            </a:r>
          </a:p>
          <a:p>
            <a:pPr lvl="0">
              <a:spcBef>
                <a:spcPts val="0"/>
              </a:spcBef>
              <a:spcAft>
                <a:spcPts val="1400"/>
              </a:spcAft>
            </a:pPr>
            <a:r>
              <a:rPr lang="ru-RU" sz="4400" dirty="0"/>
              <a:t>Организация научно-ориентированного обучения</a:t>
            </a:r>
          </a:p>
          <a:p>
            <a:pPr lvl="0">
              <a:spcBef>
                <a:spcPts val="0"/>
              </a:spcBef>
              <a:spcAft>
                <a:spcPts val="1400"/>
              </a:spcAft>
            </a:pPr>
            <a:r>
              <a:rPr lang="ru-RU" sz="4400" dirty="0"/>
              <a:t>Широта академических дисциплин (больше научных)</a:t>
            </a:r>
          </a:p>
          <a:p>
            <a:pPr lvl="0">
              <a:spcBef>
                <a:spcPts val="0"/>
              </a:spcBef>
              <a:spcAft>
                <a:spcPts val="1400"/>
              </a:spcAft>
            </a:pPr>
            <a:r>
              <a:rPr lang="ru-RU" sz="4400" dirty="0"/>
              <a:t>Высокая доля программ последипломного обучения</a:t>
            </a:r>
          </a:p>
          <a:p>
            <a:pPr lvl="0">
              <a:spcBef>
                <a:spcPts val="0"/>
              </a:spcBef>
              <a:spcAft>
                <a:spcPts val="1400"/>
              </a:spcAft>
            </a:pPr>
            <a:r>
              <a:rPr lang="ru-RU" sz="4400" dirty="0"/>
              <a:t>Высокий уровень внешнего дохода</a:t>
            </a:r>
          </a:p>
          <a:p>
            <a:pPr lvl="0">
              <a:spcBef>
                <a:spcPts val="0"/>
              </a:spcBef>
              <a:spcAft>
                <a:spcPts val="1400"/>
              </a:spcAft>
            </a:pPr>
            <a:r>
              <a:rPr lang="ru-RU" sz="4400" dirty="0"/>
              <a:t>Стремление на международное признание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ru-RU" sz="3400" dirty="0"/>
          </a:p>
        </p:txBody>
      </p:sp>
      <p:pic>
        <p:nvPicPr>
          <p:cNvPr id="6" name="Picture 2" descr="C:\Users\User\Pictures\images1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988840"/>
            <a:ext cx="1711077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48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3813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Исследовательские университеты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7128792" cy="4680520"/>
          </a:xfrm>
        </p:spPr>
        <p:txBody>
          <a:bodyPr>
            <a:normAutofit fontScale="62500" lnSpcReduction="20000"/>
          </a:bodyPr>
          <a:lstStyle/>
          <a:p>
            <a:pPr marL="0" lvl="0" indent="0">
              <a:spcBef>
                <a:spcPts val="0"/>
              </a:spcBef>
              <a:spcAft>
                <a:spcPts val="1400"/>
              </a:spcAft>
              <a:buNone/>
            </a:pPr>
            <a:r>
              <a:rPr lang="ru-RU" sz="4400" dirty="0" smtClean="0"/>
              <a:t>Проведение </a:t>
            </a:r>
            <a:r>
              <a:rPr lang="ru-RU" sz="4400" dirty="0"/>
              <a:t>фундаментальных и прикладных </a:t>
            </a:r>
            <a:r>
              <a:rPr lang="ru-RU" sz="4400" dirty="0" smtClean="0"/>
              <a:t>исследований:</a:t>
            </a:r>
            <a:endParaRPr lang="ru-RU" sz="4400" dirty="0"/>
          </a:p>
          <a:p>
            <a:pPr lvl="0">
              <a:spcBef>
                <a:spcPts val="0"/>
              </a:spcBef>
              <a:spcAft>
                <a:spcPts val="1400"/>
              </a:spcAft>
            </a:pPr>
            <a:r>
              <a:rPr lang="en-US" sz="4400" dirty="0" smtClean="0"/>
              <a:t>IT </a:t>
            </a:r>
            <a:r>
              <a:rPr lang="ru-RU" sz="4400" dirty="0" smtClean="0"/>
              <a:t>технологии</a:t>
            </a:r>
          </a:p>
          <a:p>
            <a:pPr lvl="0">
              <a:spcBef>
                <a:spcPts val="0"/>
              </a:spcBef>
              <a:spcAft>
                <a:spcPts val="1400"/>
              </a:spcAft>
            </a:pPr>
            <a:r>
              <a:rPr lang="ru-RU" sz="4400" dirty="0" smtClean="0"/>
              <a:t>Медицинская сфера</a:t>
            </a:r>
          </a:p>
          <a:p>
            <a:pPr lvl="0">
              <a:spcBef>
                <a:spcPts val="0"/>
              </a:spcBef>
              <a:spcAft>
                <a:spcPts val="1400"/>
              </a:spcAft>
            </a:pPr>
            <a:r>
              <a:rPr lang="ru-RU" sz="4400" dirty="0" smtClean="0"/>
              <a:t>Биотехнологии</a:t>
            </a:r>
          </a:p>
          <a:p>
            <a:pPr lvl="0">
              <a:spcBef>
                <a:spcPts val="0"/>
              </a:spcBef>
              <a:spcAft>
                <a:spcPts val="1400"/>
              </a:spcAft>
            </a:pPr>
            <a:r>
              <a:rPr lang="ru-RU" sz="4400" dirty="0" err="1" smtClean="0"/>
              <a:t>Нанотехнологии</a:t>
            </a:r>
            <a:endParaRPr lang="ru-RU" sz="4400" dirty="0" smtClean="0"/>
          </a:p>
          <a:p>
            <a:pPr lvl="0">
              <a:spcBef>
                <a:spcPts val="0"/>
              </a:spcBef>
              <a:spcAft>
                <a:spcPts val="1400"/>
              </a:spcAft>
            </a:pPr>
            <a:r>
              <a:rPr lang="ru-RU" sz="4400" dirty="0" smtClean="0"/>
              <a:t>Экологическая и космическая сфера</a:t>
            </a:r>
          </a:p>
          <a:p>
            <a:pPr lvl="0">
              <a:spcBef>
                <a:spcPts val="0"/>
              </a:spcBef>
              <a:spcAft>
                <a:spcPts val="1400"/>
              </a:spcAft>
            </a:pPr>
            <a:r>
              <a:rPr lang="ru-RU" sz="4400" dirty="0" smtClean="0"/>
              <a:t>Строительство и архитектура</a:t>
            </a:r>
          </a:p>
          <a:p>
            <a:pPr lvl="0">
              <a:spcBef>
                <a:spcPts val="0"/>
              </a:spcBef>
              <a:spcAft>
                <a:spcPts val="1400"/>
              </a:spcAft>
            </a:pPr>
            <a:r>
              <a:rPr lang="ru-RU" sz="4400" dirty="0" smtClean="0"/>
              <a:t>Логистическая сфера</a:t>
            </a:r>
            <a:endParaRPr lang="ru-RU" sz="4400" dirty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ru-RU" sz="3400" dirty="0"/>
          </a:p>
        </p:txBody>
      </p:sp>
      <p:pic>
        <p:nvPicPr>
          <p:cNvPr id="6" name="Picture 2" descr="C:\Users\User\Pictures\images1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988840"/>
            <a:ext cx="1495053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7711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3813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Исследовательские университеты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509446218"/>
              </p:ext>
            </p:extLst>
          </p:nvPr>
        </p:nvGraphicFramePr>
        <p:xfrm>
          <a:off x="457200" y="1612710"/>
          <a:ext cx="7211144" cy="47420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35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076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8554"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Профессия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46" marR="137746" marT="45915" marB="7346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Определение и краткое описание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46" marR="137746" marT="45915" marB="73465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48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Специалист в сфере ядерной медицины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46" marR="137746" marT="119380" marB="1193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Ядерная медицина — это сфера масштабного применения радионуклидов, ядер атомов, которые распадаются при испускании элементарных частиц.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46" marR="137746" marT="119380" marB="1193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82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Специалист по созданию виртуальной реальности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46" marR="137746" marT="119380" marB="1193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Обязанности: знание методов и алгоритмов компьютерной графики, технологий виртуальной реальности (методы </a:t>
                      </a:r>
                      <a:r>
                        <a:rPr lang="ru-RU" sz="1200" dirty="0" err="1">
                          <a:effectLst/>
                        </a:rPr>
                        <a:t>стереовизуализации</a:t>
                      </a:r>
                      <a:r>
                        <a:rPr lang="ru-RU" sz="1200" dirty="0">
                          <a:effectLst/>
                        </a:rPr>
                        <a:t>, системы трекинга), знание принципов реконструкции положения и ориентации объектов в пространстве с использованием одной или двух видеокамер.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46" marR="137746" marT="119380" marB="11938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48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Нанодиетолог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46" marR="137746" marT="119380" marB="1193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Больше «фановая» профессия, появится на волне популяризации нанотехнологий. Будет разрабатывать новые виды продовольствия.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46" marR="137746" marT="119380" marB="11938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048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Специалист по добыче сланцевого газа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46" marR="137746" marT="119380" marB="1193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Занимается добычей сланцевого газа (сланцевый газ — альтернатива природному газу, поэтому появилась такая профессия).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46" marR="137746" marT="119380" marB="11938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048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Специалист по экологическому праву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46" marR="137746" marT="119380" marB="1193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Решение споров по возмещению ущерба нанесенного здоровью человека и окружающей среды, экологическое сопровождение проектов по недропользованию.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46" marR="137746" marT="119380" marB="11938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6" name="Picture 2" descr="C:\Users\User\Pictures\images1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916832"/>
            <a:ext cx="1008112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2652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3813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Исследовательские университеты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7128792" cy="4680520"/>
          </a:xfrm>
        </p:spPr>
        <p:txBody>
          <a:bodyPr>
            <a:normAutofit fontScale="47500" lnSpcReduction="20000"/>
          </a:bodyPr>
          <a:lstStyle/>
          <a:p>
            <a:pPr marL="0" lvl="0" indent="0">
              <a:spcBef>
                <a:spcPts val="0"/>
              </a:spcBef>
              <a:spcAft>
                <a:spcPts val="1400"/>
              </a:spcAft>
              <a:buNone/>
            </a:pPr>
            <a:r>
              <a:rPr lang="ru-RU" sz="4400" dirty="0" smtClean="0"/>
              <a:t>Научно ориентированное обучение:</a:t>
            </a:r>
            <a:endParaRPr lang="ru-RU" sz="4400" dirty="0"/>
          </a:p>
          <a:p>
            <a:pPr lvl="0">
              <a:spcBef>
                <a:spcPts val="0"/>
              </a:spcBef>
              <a:spcAft>
                <a:spcPts val="1400"/>
              </a:spcAft>
            </a:pPr>
            <a:r>
              <a:rPr lang="ru-RU" sz="4400" dirty="0" smtClean="0"/>
              <a:t>Широкое применение </a:t>
            </a:r>
            <a:r>
              <a:rPr lang="en-US" sz="4400" dirty="0" smtClean="0"/>
              <a:t>IT </a:t>
            </a:r>
            <a:r>
              <a:rPr lang="ru-RU" sz="4400" dirty="0" smtClean="0"/>
              <a:t>технологии</a:t>
            </a:r>
          </a:p>
          <a:p>
            <a:pPr lvl="0">
              <a:spcBef>
                <a:spcPts val="0"/>
              </a:spcBef>
              <a:spcAft>
                <a:spcPts val="1400"/>
              </a:spcAft>
            </a:pPr>
            <a:r>
              <a:rPr lang="ru-RU" sz="4400" dirty="0" smtClean="0"/>
              <a:t>Введение и апробация новых курсов и дисциплин</a:t>
            </a:r>
          </a:p>
          <a:p>
            <a:pPr lvl="0">
              <a:spcBef>
                <a:spcPts val="0"/>
              </a:spcBef>
              <a:spcAft>
                <a:spcPts val="1400"/>
              </a:spcAft>
            </a:pPr>
            <a:r>
              <a:rPr lang="ru-RU" sz="4400" dirty="0" smtClean="0"/>
              <a:t>Научная ориентированность курсов</a:t>
            </a:r>
          </a:p>
          <a:p>
            <a:pPr lvl="0">
              <a:spcBef>
                <a:spcPts val="0"/>
              </a:spcBef>
              <a:spcAft>
                <a:spcPts val="1400"/>
              </a:spcAft>
            </a:pPr>
            <a:r>
              <a:rPr lang="ru-RU" sz="4400" dirty="0" smtClean="0"/>
              <a:t>Эксперименты в обучении</a:t>
            </a:r>
          </a:p>
          <a:p>
            <a:pPr lvl="0">
              <a:spcBef>
                <a:spcPts val="0"/>
              </a:spcBef>
              <a:spcAft>
                <a:spcPts val="1400"/>
              </a:spcAft>
            </a:pPr>
            <a:r>
              <a:rPr lang="ru-RU" sz="4400" dirty="0" smtClean="0"/>
              <a:t>Занятия на виртуальных лабораториях</a:t>
            </a:r>
          </a:p>
          <a:p>
            <a:pPr lvl="0">
              <a:spcBef>
                <a:spcPts val="0"/>
              </a:spcBef>
              <a:spcAft>
                <a:spcPts val="1400"/>
              </a:spcAft>
            </a:pPr>
            <a:r>
              <a:rPr lang="ru-RU" sz="4400" dirty="0" smtClean="0"/>
              <a:t>Прагматичность курсов</a:t>
            </a:r>
          </a:p>
          <a:p>
            <a:pPr lvl="0">
              <a:spcBef>
                <a:spcPts val="0"/>
              </a:spcBef>
              <a:spcAft>
                <a:spcPts val="1400"/>
              </a:spcAft>
            </a:pPr>
            <a:r>
              <a:rPr lang="ru-RU" sz="4400" dirty="0" smtClean="0"/>
              <a:t>Логистика курсов</a:t>
            </a:r>
          </a:p>
          <a:p>
            <a:pPr lvl="0">
              <a:spcBef>
                <a:spcPts val="0"/>
              </a:spcBef>
              <a:spcAft>
                <a:spcPts val="1400"/>
              </a:spcAft>
            </a:pPr>
            <a:r>
              <a:rPr lang="ru-RU" sz="4400" dirty="0" err="1" smtClean="0"/>
              <a:t>Дистантное</a:t>
            </a:r>
            <a:r>
              <a:rPr lang="ru-RU" sz="4400" dirty="0" smtClean="0"/>
              <a:t> обучение (</a:t>
            </a:r>
            <a:r>
              <a:rPr lang="ru-RU" sz="4400" dirty="0" err="1" smtClean="0"/>
              <a:t>индив.образов.траектория</a:t>
            </a:r>
            <a:r>
              <a:rPr lang="ru-RU" sz="4400" smtClean="0"/>
              <a:t>)</a:t>
            </a:r>
            <a:endParaRPr lang="ru-RU" sz="3400" dirty="0"/>
          </a:p>
        </p:txBody>
      </p:sp>
      <p:pic>
        <p:nvPicPr>
          <p:cNvPr id="6" name="Picture 2" descr="C:\Users\User\Pictures\images1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988840"/>
            <a:ext cx="1495053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9615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38138"/>
          </a:xfrm>
        </p:spPr>
        <p:txBody>
          <a:bodyPr anchor="ctr"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Кыргызстан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7128792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User\Pictures\images1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628800"/>
            <a:ext cx="1656184" cy="322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6516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38138"/>
          </a:xfrm>
        </p:spPr>
        <p:txBody>
          <a:bodyPr anchor="ctr"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Кыргызстан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1979712" y="1600200"/>
            <a:ext cx="6783634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Организация исследований:</a:t>
            </a:r>
          </a:p>
          <a:p>
            <a:pPr marL="273050" indent="714375"/>
            <a:r>
              <a:rPr lang="ru-RU" dirty="0"/>
              <a:t>НАН, </a:t>
            </a:r>
          </a:p>
          <a:p>
            <a:pPr marL="273050" indent="714375"/>
            <a:r>
              <a:rPr lang="ru-RU" dirty="0"/>
              <a:t>Научно исследовательские институты</a:t>
            </a:r>
          </a:p>
          <a:p>
            <a:pPr marL="273050" indent="714375"/>
            <a:r>
              <a:rPr lang="ru-RU" dirty="0"/>
              <a:t>ВУЗы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 smtClean="0"/>
              <a:t>Исследование по личному выбору преподавателя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 smtClean="0"/>
              <a:t>Мизерная доля финансирования </a:t>
            </a:r>
            <a:r>
              <a:rPr lang="ru-RU" dirty="0"/>
              <a:t>для </a:t>
            </a:r>
            <a:r>
              <a:rPr lang="ru-RU" dirty="0" smtClean="0"/>
              <a:t>проведения вузовских исследований со стороны руководства вуза и МОН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 smtClean="0"/>
              <a:t>Недостаточная база для исследования</a:t>
            </a:r>
            <a:endParaRPr lang="ru-RU" dirty="0"/>
          </a:p>
        </p:txBody>
      </p:sp>
      <p:pic>
        <p:nvPicPr>
          <p:cNvPr id="7170" name="Picture 2" descr="C:\Users\User\Pictures\загруженное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5" y="1700808"/>
            <a:ext cx="1242968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0764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38138"/>
          </a:xfrm>
        </p:spPr>
        <p:txBody>
          <a:bodyPr anchor="ctr"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Кыргызстан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2339752" y="1600200"/>
            <a:ext cx="6480720" cy="487375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/>
              <a:t>Перспективы: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Создание исследовательского университета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Приоритет научного исследования в </a:t>
            </a:r>
            <a:r>
              <a:rPr lang="ru-RU" dirty="0" smtClean="0"/>
              <a:t>университетах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Технопарк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Совместное исследование с зарубежными партнерами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Достаточное финансирование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Создание базы исследований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145" name="Picture 1" descr="C:\Users\User\Pictures\images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205740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5191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570186"/>
          </a:xfrm>
        </p:spPr>
        <p:txBody>
          <a:bodyPr anchor="ctr">
            <a:noAutofit/>
          </a:bodyPr>
          <a:lstStyle/>
          <a:p>
            <a:pPr algn="ctr"/>
            <a:r>
              <a:rPr lang="ru-RU" sz="5400" b="1" dirty="0">
                <a:solidFill>
                  <a:schemeClr val="accent6">
                    <a:lumMod val="75000"/>
                  </a:schemeClr>
                </a:solidFill>
              </a:rPr>
              <a:t>Спасибо за 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</a:rPr>
              <a:t>внимание</a:t>
            </a:r>
            <a:endParaRPr lang="ru-RU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User\Pictures\images12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72816"/>
            <a:ext cx="3744415" cy="473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677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91264" cy="850106"/>
          </a:xfrm>
        </p:spPr>
        <p:txBody>
          <a:bodyPr anchor="ctr"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        университет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003232" cy="45571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400" b="1" dirty="0" err="1"/>
              <a:t>Университе́т</a:t>
            </a:r>
            <a:r>
              <a:rPr lang="ru-RU" sz="3400" dirty="0"/>
              <a:t> (от </a:t>
            </a:r>
            <a:r>
              <a:rPr lang="ru-RU" sz="3400" dirty="0" smtClean="0"/>
              <a:t>нем. </a:t>
            </a:r>
            <a:r>
              <a:rPr lang="de-DE" sz="3400" i="1" dirty="0"/>
              <a:t>Universität</a:t>
            </a:r>
            <a:r>
              <a:rPr lang="ru-RU" sz="3400" dirty="0"/>
              <a:t>, которое, в свою очередь, произошло от </a:t>
            </a:r>
            <a:r>
              <a:rPr lang="ru-RU" sz="3400" dirty="0" smtClean="0"/>
              <a:t>лат. </a:t>
            </a:r>
            <a:r>
              <a:rPr lang="la-Latn" sz="3400" i="1" dirty="0" smtClean="0"/>
              <a:t>universitas</a:t>
            </a:r>
            <a:r>
              <a:rPr lang="la-Latn" sz="3400" dirty="0" smtClean="0"/>
              <a:t> </a:t>
            </a:r>
            <a:r>
              <a:rPr lang="ru-RU" sz="3400" dirty="0"/>
              <a:t>— совокупность, общность) — </a:t>
            </a:r>
            <a:r>
              <a:rPr lang="ru-RU" sz="3400" dirty="0" smtClean="0"/>
              <a:t>высшее учебное заведение, </a:t>
            </a:r>
            <a:r>
              <a:rPr lang="ru-RU" sz="3400" dirty="0"/>
              <a:t>где готовятся специалисты по фундаментальным и многим прикладным </a:t>
            </a:r>
            <a:r>
              <a:rPr lang="ru-RU" sz="3400" dirty="0" smtClean="0"/>
              <a:t>наукам. </a:t>
            </a:r>
            <a:endParaRPr lang="ru-RU" sz="3400" dirty="0"/>
          </a:p>
        </p:txBody>
      </p:sp>
      <p:pic>
        <p:nvPicPr>
          <p:cNvPr id="5122" name="Picture 2" descr="ÐÐ°ÑÑÐ¸Ð½ÐºÐ¸ Ð¿Ð¾ Ð·Ð°Ð¿ÑÐ¾ÑÑ ÑÐ½Ð¸Ð²ÐµÑÑÐ¸ÑÐµÑ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2016224" cy="1074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5606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50901126"/>
              </p:ext>
            </p:extLst>
          </p:nvPr>
        </p:nvGraphicFramePr>
        <p:xfrm>
          <a:off x="611560" y="1844824"/>
          <a:ext cx="7848871" cy="4320480"/>
        </p:xfrm>
        <a:graphic>
          <a:graphicData uri="http://schemas.openxmlformats.org/presentationml/2006/ole">
            <p:oleObj spid="_x0000_s1052" name="Документ" r:id="rId3" imgW="6142595" imgH="2910337" progId="Word.Document.12">
              <p:embed/>
            </p:oleObj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26046498"/>
              </p:ext>
            </p:extLst>
          </p:nvPr>
        </p:nvGraphicFramePr>
        <p:xfrm>
          <a:off x="2195736" y="592992"/>
          <a:ext cx="4205377" cy="819784"/>
        </p:xfrm>
        <a:graphic>
          <a:graphicData uri="http://schemas.openxmlformats.org/drawingml/2006/table">
            <a:tbl>
              <a:tblPr firstRow="1" firstCol="1" bandRow="1"/>
              <a:tblGrid>
                <a:gridCol w="42053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19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cap="all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Структура: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039" name="Picture 15" descr="C:\Users\User\Pictures\images2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2938"/>
            <a:ext cx="1512168" cy="139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9604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850106"/>
          </a:xfrm>
        </p:spPr>
        <p:txBody>
          <a:bodyPr anchor="ctr"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Функции: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1259632" y="1340768"/>
            <a:ext cx="7211144" cy="4873752"/>
          </a:xfrm>
        </p:spPr>
        <p:txBody>
          <a:bodyPr>
            <a:normAutofit fontScale="77500" lnSpcReduction="20000"/>
          </a:bodyPr>
          <a:lstStyle/>
          <a:p>
            <a:pPr lvl="0" algn="just" fontAlgn="base">
              <a:lnSpc>
                <a:spcPct val="107000"/>
              </a:lnSpc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3600" b="1" dirty="0">
                <a:latin typeface="Times New Roman"/>
                <a:ea typeface="Times New Roman"/>
                <a:cs typeface="Times New Roman"/>
              </a:rPr>
              <a:t>Образование</a:t>
            </a:r>
            <a:r>
              <a:rPr lang="ru-RU" sz="3600" dirty="0">
                <a:latin typeface="Times New Roman"/>
                <a:ea typeface="Times New Roman"/>
                <a:cs typeface="Times New Roman"/>
              </a:rPr>
              <a:t> (реализация образовательных программ по широкому спектру направлений подготовки, повышение квалификации)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lvl="0" algn="just" fontAlgn="base">
              <a:lnSpc>
                <a:spcPct val="107000"/>
              </a:lnSpc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3600" b="1" dirty="0">
                <a:latin typeface="Times New Roman"/>
                <a:ea typeface="Times New Roman"/>
                <a:cs typeface="Times New Roman"/>
              </a:rPr>
              <a:t>Исследование</a:t>
            </a:r>
            <a:r>
              <a:rPr lang="ru-RU" sz="3600" dirty="0">
                <a:latin typeface="Times New Roman"/>
                <a:ea typeface="Times New Roman"/>
                <a:cs typeface="Times New Roman"/>
              </a:rPr>
              <a:t> (фундаментальные, прикладные, опытно-конструкторские и др.)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3600" b="1" dirty="0" smtClean="0">
                <a:latin typeface="Times New Roman"/>
                <a:ea typeface="Calibri"/>
                <a:cs typeface="Times New Roman"/>
              </a:rPr>
              <a:t>Формирование </a:t>
            </a:r>
            <a:r>
              <a:rPr lang="ru-RU" sz="3600" b="1" dirty="0">
                <a:latin typeface="Times New Roman"/>
                <a:ea typeface="Calibri"/>
                <a:cs typeface="Times New Roman"/>
              </a:rPr>
              <a:t>культуры обучающихся </a:t>
            </a:r>
            <a:r>
              <a:rPr lang="ru-RU" sz="3600" dirty="0">
                <a:latin typeface="Times New Roman"/>
                <a:ea typeface="Calibri"/>
                <a:cs typeface="Times New Roman"/>
              </a:rPr>
              <a:t>(воспитание в духе патриотизма, высокой гражданственности, гуманизма, во благо человека и общества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)</a:t>
            </a:r>
            <a:endParaRPr lang="ru-RU" sz="3400" dirty="0"/>
          </a:p>
        </p:txBody>
      </p:sp>
      <p:pic>
        <p:nvPicPr>
          <p:cNvPr id="8194" name="Picture 2" descr="C:\Users\User\Pictures\shkolnye_kartinki_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1128911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3304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850106"/>
          </a:xfrm>
        </p:spPr>
        <p:txBody>
          <a:bodyPr anchor="ctr"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первые университеты: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025613" cy="4873752"/>
          </a:xfrm>
        </p:spPr>
        <p:txBody>
          <a:bodyPr>
            <a:normAutofit fontScale="70000" lnSpcReduction="20000"/>
          </a:bodyPr>
          <a:lstStyle/>
          <a:p>
            <a:pPr marL="0" indent="0" algn="just" fontAlgn="base">
              <a:lnSpc>
                <a:spcPct val="107000"/>
              </a:lnSpc>
              <a:buSzPts val="1000"/>
              <a:buNone/>
              <a:tabLst>
                <a:tab pos="457200" algn="l"/>
              </a:tabLst>
            </a:pPr>
            <a:r>
              <a:rPr lang="ru-RU" sz="3400" dirty="0"/>
              <a:t>В 1088 году возник Болонский университет. </a:t>
            </a:r>
            <a:endParaRPr lang="ru-RU" sz="3400" dirty="0" smtClean="0"/>
          </a:p>
          <a:p>
            <a:pPr marL="0" indent="0" algn="just" fontAlgn="base">
              <a:lnSpc>
                <a:spcPct val="107000"/>
              </a:lnSpc>
              <a:buSzPts val="1000"/>
              <a:buNone/>
              <a:tabLst>
                <a:tab pos="457200" algn="l"/>
              </a:tabLst>
            </a:pPr>
            <a:r>
              <a:rPr lang="ru-RU" sz="3400" dirty="0" smtClean="0"/>
              <a:t>В </a:t>
            </a:r>
            <a:r>
              <a:rPr lang="ru-RU" sz="3400" dirty="0"/>
              <a:t>1200 году создан Парижский университет</a:t>
            </a:r>
            <a:r>
              <a:rPr lang="ru-RU" sz="3400" dirty="0" smtClean="0"/>
              <a:t>.</a:t>
            </a:r>
          </a:p>
          <a:p>
            <a:pPr marL="0" indent="0" algn="just" fontAlgn="base">
              <a:lnSpc>
                <a:spcPct val="107000"/>
              </a:lnSpc>
              <a:buSzPts val="1000"/>
              <a:buNone/>
              <a:tabLst>
                <a:tab pos="457200" algn="l"/>
              </a:tabLst>
            </a:pPr>
            <a:endParaRPr lang="ru-RU" sz="3400" dirty="0"/>
          </a:p>
          <a:p>
            <a:pPr marL="0" lvl="0" indent="0" algn="just" fontAlgn="base">
              <a:lnSpc>
                <a:spcPct val="107000"/>
              </a:lnSpc>
              <a:buSzPts val="1000"/>
              <a:buNone/>
              <a:tabLst>
                <a:tab pos="457200" algn="l"/>
              </a:tabLst>
            </a:pPr>
            <a:r>
              <a:rPr lang="ru-RU" sz="3400" dirty="0" smtClean="0"/>
              <a:t>Появление </a:t>
            </a:r>
            <a:r>
              <a:rPr lang="ru-RU" sz="3400" dirty="0"/>
              <a:t>университетов связано с развитием городов. </a:t>
            </a:r>
            <a:endParaRPr lang="ru-RU" sz="3400" dirty="0" smtClean="0"/>
          </a:p>
          <a:p>
            <a:pPr marL="0" lvl="0" indent="0" algn="just" fontAlgn="base">
              <a:lnSpc>
                <a:spcPct val="107000"/>
              </a:lnSpc>
              <a:buSzPts val="1000"/>
              <a:buNone/>
              <a:tabLst>
                <a:tab pos="457200" algn="l"/>
              </a:tabLst>
            </a:pPr>
            <a:endParaRPr lang="ru-RU" sz="3400" dirty="0"/>
          </a:p>
          <a:p>
            <a:pPr marL="0" lvl="0" indent="0" algn="just" fontAlgn="base">
              <a:lnSpc>
                <a:spcPct val="107000"/>
              </a:lnSpc>
              <a:buSzPts val="1000"/>
              <a:buNone/>
              <a:tabLst>
                <a:tab pos="457200" algn="l"/>
              </a:tabLst>
            </a:pPr>
            <a:r>
              <a:rPr lang="ru-RU" sz="3400" dirty="0" smtClean="0"/>
              <a:t>Изучались </a:t>
            </a:r>
            <a:r>
              <a:rPr lang="ru-RU" sz="3400" dirty="0"/>
              <a:t>Семь «свободных искусств»: грамматика, риторика и логика, арифметика, геометрия, музыка и астрономия (факультет «семи свободных искусств</a:t>
            </a:r>
            <a:r>
              <a:rPr lang="ru-RU" sz="3400" dirty="0" smtClean="0"/>
              <a:t>»). </a:t>
            </a:r>
          </a:p>
          <a:p>
            <a:pPr marL="0" lvl="0" indent="0" algn="just" fontAlgn="base">
              <a:lnSpc>
                <a:spcPct val="107000"/>
              </a:lnSpc>
              <a:buSzPts val="1000"/>
              <a:buNone/>
              <a:tabLst>
                <a:tab pos="457200" algn="l"/>
              </a:tabLst>
            </a:pPr>
            <a:endParaRPr lang="ru-RU" sz="3400" dirty="0"/>
          </a:p>
          <a:p>
            <a:pPr marL="0" lvl="0" indent="0" algn="just" fontAlgn="base">
              <a:lnSpc>
                <a:spcPct val="107000"/>
              </a:lnSpc>
              <a:buSzPts val="1000"/>
              <a:buNone/>
              <a:tabLst>
                <a:tab pos="457200" algn="l"/>
              </a:tabLst>
            </a:pPr>
            <a:r>
              <a:rPr lang="ru-RU" sz="3400" dirty="0" smtClean="0"/>
              <a:t>Функция: образование и воспитание</a:t>
            </a:r>
          </a:p>
        </p:txBody>
      </p:sp>
      <p:pic>
        <p:nvPicPr>
          <p:cNvPr id="9218" name="Picture 2" descr="C:\Users\User\Pictures\images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3157" y="1340768"/>
            <a:ext cx="1400944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9835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850106"/>
          </a:xfrm>
        </p:spPr>
        <p:txBody>
          <a:bodyPr anchor="ctr"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Начало </a:t>
            </a:r>
            <a:r>
              <a:rPr lang="en-US" sz="4800" b="1" dirty="0" smtClean="0">
                <a:solidFill>
                  <a:schemeClr val="accent5">
                    <a:lumMod val="50000"/>
                  </a:schemeClr>
                </a:solidFill>
              </a:rPr>
              <a:t>XIX </a:t>
            </a:r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века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1619672" y="1340768"/>
            <a:ext cx="7272808" cy="4873752"/>
          </a:xfrm>
        </p:spPr>
        <p:txBody>
          <a:bodyPr>
            <a:normAutofit fontScale="70000" lnSpcReduction="20000"/>
          </a:bodyPr>
          <a:lstStyle/>
          <a:p>
            <a:pPr marL="0" indent="0" algn="just" fontAlgn="base">
              <a:lnSpc>
                <a:spcPct val="107000"/>
              </a:lnSpc>
              <a:spcAft>
                <a:spcPts val="1200"/>
              </a:spcAft>
              <a:buSzPts val="1000"/>
              <a:buNone/>
              <a:tabLst>
                <a:tab pos="457200" algn="l"/>
              </a:tabLst>
            </a:pPr>
            <a:r>
              <a:rPr lang="ru-RU" sz="3400" dirty="0"/>
              <a:t>Переход к индустриальному обществу: реформа университетов</a:t>
            </a:r>
          </a:p>
          <a:p>
            <a:pPr marL="0" indent="0" algn="just" fontAlgn="base">
              <a:lnSpc>
                <a:spcPct val="107000"/>
              </a:lnSpc>
              <a:spcAft>
                <a:spcPts val="1200"/>
              </a:spcAft>
              <a:buSzPts val="1000"/>
              <a:buNone/>
              <a:tabLst>
                <a:tab pos="457200" algn="l"/>
              </a:tabLst>
            </a:pPr>
            <a:r>
              <a:rPr lang="ru-RU" sz="3400" dirty="0"/>
              <a:t>Университеты должны обучать и исследовать</a:t>
            </a:r>
          </a:p>
          <a:p>
            <a:pPr marL="0" indent="0" algn="just" fontAlgn="base">
              <a:lnSpc>
                <a:spcPct val="107000"/>
              </a:lnSpc>
              <a:spcAft>
                <a:spcPts val="1200"/>
              </a:spcAft>
              <a:buSzPts val="1000"/>
              <a:buNone/>
              <a:tabLst>
                <a:tab pos="457200" algn="l"/>
              </a:tabLst>
            </a:pPr>
            <a:r>
              <a:rPr lang="ru-RU" sz="3400" dirty="0"/>
              <a:t>Реформа университета «университетская реформа Гумбольдта-Фихте».</a:t>
            </a:r>
          </a:p>
          <a:p>
            <a:pPr marL="0" indent="0" algn="just" fontAlgn="base">
              <a:lnSpc>
                <a:spcPct val="107000"/>
              </a:lnSpc>
              <a:spcAft>
                <a:spcPts val="1200"/>
              </a:spcAft>
              <a:buSzPts val="1000"/>
              <a:buNone/>
              <a:tabLst>
                <a:tab pos="457200" algn="l"/>
              </a:tabLst>
            </a:pPr>
            <a:r>
              <a:rPr lang="ru-RU" sz="3400" dirty="0"/>
              <a:t>Прежние центры научно-исследовательской деятельности (Академии и лаборатории) были включены в состав университетов.</a:t>
            </a:r>
          </a:p>
          <a:p>
            <a:pPr marL="0" indent="0" algn="just" fontAlgn="base">
              <a:lnSpc>
                <a:spcPct val="107000"/>
              </a:lnSpc>
              <a:spcAft>
                <a:spcPts val="1200"/>
              </a:spcAft>
              <a:buSzPts val="1000"/>
              <a:buNone/>
              <a:tabLst>
                <a:tab pos="457200" algn="l"/>
              </a:tabLst>
            </a:pPr>
            <a:r>
              <a:rPr lang="ru-RU" sz="3400" dirty="0"/>
              <a:t>Университеты стали осуществлять функции обучения, исследования, формирования личности</a:t>
            </a:r>
            <a:r>
              <a:rPr lang="ru-RU" sz="3400" dirty="0" smtClean="0"/>
              <a:t>.</a:t>
            </a:r>
            <a:endParaRPr lang="ru-RU" sz="3400" dirty="0"/>
          </a:p>
        </p:txBody>
      </p:sp>
      <p:pic>
        <p:nvPicPr>
          <p:cNvPr id="10242" name="Picture 2" descr="C:\Users\User\Pictures\images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360" y="2420888"/>
            <a:ext cx="1143000" cy="2880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3863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850106"/>
          </a:xfrm>
        </p:spPr>
        <p:txBody>
          <a:bodyPr anchor="ctr"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Запад и СССР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1979712" y="1772816"/>
            <a:ext cx="6491064" cy="4441704"/>
          </a:xfrm>
        </p:spPr>
        <p:txBody>
          <a:bodyPr>
            <a:normAutofit fontScale="92500"/>
          </a:bodyPr>
          <a:lstStyle/>
          <a:p>
            <a:pPr marL="0" indent="0" algn="just" fontAlgn="base">
              <a:lnSpc>
                <a:spcPct val="107000"/>
              </a:lnSpc>
              <a:spcAft>
                <a:spcPts val="1200"/>
              </a:spcAft>
              <a:buSzPts val="1000"/>
              <a:buNone/>
              <a:tabLst>
                <a:tab pos="457200" algn="l"/>
              </a:tabLst>
            </a:pPr>
            <a:r>
              <a:rPr lang="ru-RU" sz="3400" dirty="0" smtClean="0"/>
              <a:t>Университеты Запада: научное исследование в университетах </a:t>
            </a:r>
          </a:p>
          <a:p>
            <a:pPr marL="0" indent="0" algn="just" fontAlgn="base">
              <a:lnSpc>
                <a:spcPct val="107000"/>
              </a:lnSpc>
              <a:spcAft>
                <a:spcPts val="1200"/>
              </a:spcAft>
              <a:buSzPts val="1000"/>
              <a:buNone/>
              <a:tabLst>
                <a:tab pos="457200" algn="l"/>
              </a:tabLst>
            </a:pPr>
            <a:r>
              <a:rPr lang="ru-RU" sz="3400" dirty="0" smtClean="0"/>
              <a:t>Университеты СССР: научное исследование преимущественно в АН, НИИ. Исследование в вузах второстепенное</a:t>
            </a:r>
            <a:endParaRPr lang="ru-RU" sz="3400" dirty="0"/>
          </a:p>
          <a:p>
            <a:pPr marL="0" indent="0" algn="just" fontAlgn="base">
              <a:lnSpc>
                <a:spcPct val="107000"/>
              </a:lnSpc>
              <a:spcAft>
                <a:spcPts val="1200"/>
              </a:spcAft>
              <a:buSzPts val="1000"/>
              <a:buNone/>
              <a:tabLst>
                <a:tab pos="457200" algn="l"/>
              </a:tabLst>
            </a:pPr>
            <a:r>
              <a:rPr lang="ru-RU" sz="3400" dirty="0" smtClean="0"/>
              <a:t>Эти традиции сохранены и в КР</a:t>
            </a:r>
            <a:endParaRPr lang="ru-RU" sz="3400" dirty="0"/>
          </a:p>
        </p:txBody>
      </p:sp>
      <p:pic>
        <p:nvPicPr>
          <p:cNvPr id="11266" name="Picture 2" descr="C:\Users\User\Pictures\images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3" y="1772816"/>
            <a:ext cx="1584176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0976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3813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Реформы в высшем образовании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003232" cy="4441704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600" dirty="0"/>
              <a:t>Переход </a:t>
            </a:r>
            <a:r>
              <a:rPr lang="ru-RU" sz="3600" dirty="0" smtClean="0"/>
              <a:t>к </a:t>
            </a:r>
            <a:r>
              <a:rPr lang="ru-RU" sz="3600" dirty="0"/>
              <a:t>постиндустриальному, информационному обществу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600" dirty="0"/>
              <a:t>Перестройка структуры и содержания </a:t>
            </a:r>
            <a:r>
              <a:rPr lang="ru-RU" sz="3600" dirty="0" smtClean="0"/>
              <a:t>образования:</a:t>
            </a:r>
            <a:endParaRPr lang="ru-RU" sz="3600" dirty="0"/>
          </a:p>
          <a:p>
            <a:pPr marL="273050" indent="714375">
              <a:spcBef>
                <a:spcPts val="0"/>
              </a:spcBef>
              <a:spcAft>
                <a:spcPts val="1200"/>
              </a:spcAft>
            </a:pPr>
            <a:r>
              <a:rPr lang="ru-RU" sz="3600" dirty="0" smtClean="0"/>
              <a:t>Подготовка кадров</a:t>
            </a:r>
          </a:p>
          <a:p>
            <a:pPr marL="273050" indent="714375">
              <a:spcBef>
                <a:spcPts val="0"/>
              </a:spcBef>
              <a:spcAft>
                <a:spcPts val="1200"/>
              </a:spcAft>
            </a:pPr>
            <a:r>
              <a:rPr lang="ru-RU" sz="3600" dirty="0" smtClean="0"/>
              <a:t>Многонациональность</a:t>
            </a:r>
            <a:endParaRPr lang="ru-RU" sz="3600" dirty="0"/>
          </a:p>
          <a:p>
            <a:pPr marL="273050" indent="714375">
              <a:spcBef>
                <a:spcPts val="0"/>
              </a:spcBef>
              <a:spcAft>
                <a:spcPts val="1200"/>
              </a:spcAft>
            </a:pPr>
            <a:r>
              <a:rPr lang="ru-RU" sz="3600" dirty="0"/>
              <a:t>Мобильность</a:t>
            </a:r>
          </a:p>
          <a:p>
            <a:pPr marL="273050" indent="714375">
              <a:spcBef>
                <a:spcPts val="0"/>
              </a:spcBef>
              <a:spcAft>
                <a:spcPts val="1200"/>
              </a:spcAft>
            </a:pPr>
            <a:r>
              <a:rPr lang="ru-RU" sz="3600" dirty="0"/>
              <a:t>Смена профессий</a:t>
            </a:r>
          </a:p>
          <a:p>
            <a:pPr marL="273050" indent="714375">
              <a:spcBef>
                <a:spcPts val="0"/>
              </a:spcBef>
              <a:spcAft>
                <a:spcPts val="1200"/>
              </a:spcAft>
            </a:pPr>
            <a:r>
              <a:rPr lang="ru-RU" sz="3600" dirty="0"/>
              <a:t>Совместная подготовка</a:t>
            </a:r>
          </a:p>
          <a:p>
            <a:pPr marL="273050" indent="714375">
              <a:spcBef>
                <a:spcPts val="0"/>
              </a:spcBef>
              <a:spcAft>
                <a:spcPts val="1200"/>
              </a:spcAft>
            </a:pPr>
            <a:r>
              <a:rPr lang="ru-RU" sz="3600" dirty="0"/>
              <a:t>Работодатель, и т.д.</a:t>
            </a:r>
          </a:p>
          <a:p>
            <a:pPr marL="0" indent="0" algn="just" fontAlgn="base">
              <a:lnSpc>
                <a:spcPct val="107000"/>
              </a:lnSpc>
              <a:spcAft>
                <a:spcPts val="1200"/>
              </a:spcAft>
              <a:buSzPts val="1000"/>
              <a:buNone/>
              <a:tabLst>
                <a:tab pos="457200" algn="l"/>
              </a:tabLst>
            </a:pPr>
            <a:endParaRPr lang="ru-RU" sz="3400" dirty="0"/>
          </a:p>
        </p:txBody>
      </p:sp>
      <p:pic>
        <p:nvPicPr>
          <p:cNvPr id="12290" name="Picture 2" descr="C:\Users\User\Pictures\images (6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12976"/>
            <a:ext cx="1847850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710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3813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Исследовательские университеты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6768752" cy="4441704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3200" b="1" dirty="0"/>
              <a:t>Исследовательский университет</a:t>
            </a:r>
            <a:r>
              <a:rPr lang="ru-RU" sz="3200" dirty="0"/>
              <a:t> является университетом, основная миссия которого является проведение научного исследования. 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3200" dirty="0"/>
              <a:t>Они уделяют больше внимания исследованиям, в них работают знаменитые ученые. 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3200" dirty="0"/>
              <a:t>Подготовка кадров часто является академическим, а не профессиональным. 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3200" dirty="0"/>
              <a:t>В мировых рейтингах эти университеты занимают ведущие места.</a:t>
            </a:r>
            <a:endParaRPr lang="ru-RU" sz="3400" dirty="0"/>
          </a:p>
        </p:txBody>
      </p:sp>
      <p:pic>
        <p:nvPicPr>
          <p:cNvPr id="13314" name="Picture 2" descr="C:\Users\User\Pictures\images1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988840"/>
            <a:ext cx="1711077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3927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221</TotalTime>
  <Words>592</Words>
  <Application>Microsoft Office PowerPoint</Application>
  <PresentationFormat>Экран (4:3)</PresentationFormat>
  <Paragraphs>103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Эркер</vt:lpstr>
      <vt:lpstr>Документ</vt:lpstr>
      <vt:lpstr>Слайд 1</vt:lpstr>
      <vt:lpstr>        университет</vt:lpstr>
      <vt:lpstr>Слайд 3</vt:lpstr>
      <vt:lpstr>Функции:</vt:lpstr>
      <vt:lpstr>первые университеты:</vt:lpstr>
      <vt:lpstr>Начало XIX века</vt:lpstr>
      <vt:lpstr>Запад и СССР</vt:lpstr>
      <vt:lpstr>Реформы в высшем образовании</vt:lpstr>
      <vt:lpstr>Исследовательские университеты</vt:lpstr>
      <vt:lpstr>Исследовательские университеты</vt:lpstr>
      <vt:lpstr>Исследовательские университеты</vt:lpstr>
      <vt:lpstr>Исследовательские университеты</vt:lpstr>
      <vt:lpstr>Исследовательские университеты</vt:lpstr>
      <vt:lpstr>Кыргызстан</vt:lpstr>
      <vt:lpstr>Кыргызстан</vt:lpstr>
      <vt:lpstr>Кыргызстан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BEST</cp:lastModifiedBy>
  <cp:revision>28</cp:revision>
  <dcterms:created xsi:type="dcterms:W3CDTF">2018-10-25T14:12:57Z</dcterms:created>
  <dcterms:modified xsi:type="dcterms:W3CDTF">2020-12-11T05:24:36Z</dcterms:modified>
</cp:coreProperties>
</file>